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411" r:id="rId2"/>
    <p:sldId id="412" r:id="rId3"/>
    <p:sldId id="413" r:id="rId4"/>
    <p:sldId id="414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96" r:id="rId15"/>
    <p:sldId id="268" r:id="rId16"/>
    <p:sldId id="269" r:id="rId17"/>
    <p:sldId id="270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8" r:id="rId32"/>
    <p:sldId id="290" r:id="rId33"/>
    <p:sldId id="291" r:id="rId34"/>
    <p:sldId id="292" r:id="rId35"/>
    <p:sldId id="294" r:id="rId36"/>
    <p:sldId id="295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786" y="12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805245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* introduce yourself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2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8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7094"/>
            <a:ext cx="6451600" cy="7477195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Import Data with"/>
          <p:cNvSpPr txBox="1"/>
          <p:nvPr/>
        </p:nvSpPr>
        <p:spPr>
          <a:xfrm>
            <a:off x="777634" y="1041937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Import Data with</a:t>
            </a:r>
          </a:p>
        </p:txBody>
      </p:sp>
      <p:sp>
        <p:nvSpPr>
          <p:cNvPr id="2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22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hyperlink" Target="https://creativecommons.org/licenses/by/4.0/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 RStudio"/>
          <p:cNvSpPr txBox="1"/>
          <p:nvPr/>
        </p:nvSpPr>
        <p:spPr>
          <a:xfrm>
            <a:off x="149978" y="13041442"/>
            <a:ext cx="2003109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3"/>
              </a:defRPr>
            </a:lvl1pPr>
          </a:lstStyle>
          <a:p>
            <a:pPr>
              <a:defRPr u="none"/>
            </a:pPr>
            <a:r>
              <a:rPr u="sng">
                <a:hlinkClick r:id="rId23"/>
              </a:rPr>
              <a:t>CC by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-education/master-the-tidyverse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reativecommons.org/licenses/by-sa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986E1-4746-4ADB-A9D1-BE552FCB3044}"/>
              </a:ext>
            </a:extLst>
          </p:cNvPr>
          <p:cNvSpPr txBox="1"/>
          <p:nvPr/>
        </p:nvSpPr>
        <p:spPr>
          <a:xfrm>
            <a:off x="10128134" y="10442680"/>
            <a:ext cx="4127731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Mike K Smith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Winter 2020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11C7-2856-401B-B268-D99BAEC4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578" y="3437971"/>
            <a:ext cx="5924839" cy="6840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F1587-142A-4079-AC4A-C292D72F047E}"/>
              </a:ext>
            </a:extLst>
          </p:cNvPr>
          <p:cNvSpPr txBox="1"/>
          <p:nvPr/>
        </p:nvSpPr>
        <p:spPr>
          <a:xfrm>
            <a:off x="8281480" y="12373460"/>
            <a:ext cx="7821051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400" dirty="0"/>
              <a:t>Materials used in this course are derived from </a:t>
            </a:r>
          </a:p>
          <a:p>
            <a:r>
              <a:rPr lang="en-GB" sz="2400" dirty="0">
                <a:hlinkClick r:id="rId3"/>
              </a:rPr>
              <a:t>https://github.com/rstudio-education/master-the-tidyverse/</a:t>
            </a:r>
            <a:r>
              <a:rPr lang="en-GB" sz="2400" dirty="0"/>
              <a:t> </a:t>
            </a:r>
          </a:p>
          <a:p>
            <a:r>
              <a:rPr lang="en-GB" sz="2400" dirty="0"/>
              <a:t>and are shared under a CC-BY-SA-4.0 license.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3B5F5-BC44-42FC-AF2D-640FACF91F53}"/>
              </a:ext>
            </a:extLst>
          </p:cNvPr>
          <p:cNvSpPr txBox="1"/>
          <p:nvPr/>
        </p:nvSpPr>
        <p:spPr>
          <a:xfrm>
            <a:off x="3404337" y="1005392"/>
            <a:ext cx="17575323" cy="2267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MASTER THE TIDYVERSE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73" name="Compared to read.table and its derivatives, readr functions are:…"/>
          <p:cNvSpPr txBox="1"/>
          <p:nvPr/>
        </p:nvSpPr>
        <p:spPr>
          <a:xfrm>
            <a:off x="4996607" y="2639927"/>
            <a:ext cx="14390786" cy="8436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Compared to read.table and its derivatives, readr functions are: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~ 10 times faster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Return tibbles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Have more intuitive defaults. No row names, no strings as factors.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77" name="readr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readr functions</a:t>
            </a:r>
          </a:p>
        </p:txBody>
      </p:sp>
      <p:graphicFrame>
        <p:nvGraphicFramePr>
          <p:cNvPr id="278" name="Table"/>
          <p:cNvGraphicFramePr/>
          <p:nvPr/>
        </p:nvGraphicFramePr>
        <p:xfrm>
          <a:off x="5265251" y="2853667"/>
          <a:ext cx="13853496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565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7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9305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read_csv()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Comma separated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read_csv2()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Semi-colon separated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read_delim()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 delimited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read_fwf()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Fixed width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read_log()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Apache log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read_table()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Space separated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read_tsv()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Tab delimited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2" name="readr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readr functions</a:t>
            </a:r>
          </a:p>
        </p:txBody>
      </p:sp>
      <p:graphicFrame>
        <p:nvGraphicFramePr>
          <p:cNvPr id="283" name="Table"/>
          <p:cNvGraphicFramePr/>
          <p:nvPr/>
        </p:nvGraphicFramePr>
        <p:xfrm>
          <a:off x="5265251" y="2853667"/>
          <a:ext cx="13853496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565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7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9305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read_csv()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Comma separated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read_csv2()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Semi-colon separated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read_delim()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 delimited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read_fwf()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Fixed width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read_log()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Apache log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read_table()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Space separated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read_tsv()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Tab delimited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7" name="nimbus.csv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Chapter15_example2</a:t>
            </a:r>
            <a:r>
              <a:rPr dirty="0"/>
              <a:t>.csv</a:t>
            </a:r>
          </a:p>
        </p:txBody>
      </p:sp>
      <p:sp>
        <p:nvSpPr>
          <p:cNvPr id="288" name="Rectangle"/>
          <p:cNvSpPr/>
          <p:nvPr/>
        </p:nvSpPr>
        <p:spPr>
          <a:xfrm>
            <a:off x="2681071" y="3201791"/>
            <a:ext cx="20060613" cy="10514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9" name="date,longitude,latitude,ozone…"/>
          <p:cNvSpPr txBox="1"/>
          <p:nvPr/>
        </p:nvSpPr>
        <p:spPr>
          <a:xfrm>
            <a:off x="2825811" y="3364306"/>
            <a:ext cx="19915873" cy="10189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PATIENT,HAMATOTL,PGIIMP,RELDAYS,VISIT,THERAPY,GENDER,POOLINV,basval,HAMDTL17,change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1503,21,2,7,4,DRUG,F,6,32,21,-11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1503,19,2,14,5,DRUG,F,6,32,20,-12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1503,21,3,28,6,DRUG,F,6,32,19,-13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1503,17,4,42,7,DRUG,F,6,32,17,-15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1507,18,3,7,4,PLACEBO,F,6,14,11,-3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1507,18,2,15,5,PLACEBO,F,6,14,14,0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1507,14,3,29,6,PLACEBO,F,6,14,9,-5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1507,8,2,42,7,PLACEBO,F,6,14,5,-9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1509,18,3,7,4,DRUG,F,6,21,20,-1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7" name="nimbus.csv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Chapter15_example2</a:t>
            </a:r>
            <a:r>
              <a:rPr dirty="0"/>
              <a:t>.csv</a:t>
            </a:r>
          </a:p>
        </p:txBody>
      </p:sp>
      <p:sp>
        <p:nvSpPr>
          <p:cNvPr id="288" name="Rectangle"/>
          <p:cNvSpPr/>
          <p:nvPr/>
        </p:nvSpPr>
        <p:spPr>
          <a:xfrm>
            <a:off x="2681071" y="3201791"/>
            <a:ext cx="20060613" cy="10514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9" name="date,longitude,latitude,ozone…"/>
          <p:cNvSpPr txBox="1"/>
          <p:nvPr/>
        </p:nvSpPr>
        <p:spPr>
          <a:xfrm>
            <a:off x="2825811" y="3364306"/>
            <a:ext cx="19915873" cy="10189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PATIENT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HAMATOTL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PGIIMP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RELDAYS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VISIT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THERAPY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GENDER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POOLINV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basval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HAMDTL17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1503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DRUG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-11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1503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DRUG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-12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1503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DRUG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-13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1503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DRUG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-15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-3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29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-5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1509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DRUG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endParaRPr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9844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02" name="read_csv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read_csv()</a:t>
            </a:r>
          </a:p>
        </p:txBody>
      </p:sp>
      <p:sp>
        <p:nvSpPr>
          <p:cNvPr id="303" name="readr functions share a common syntax"/>
          <p:cNvSpPr txBox="1"/>
          <p:nvPr/>
        </p:nvSpPr>
        <p:spPr>
          <a:xfrm>
            <a:off x="5321774" y="37153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readr functions share a common syntax</a:t>
            </a:r>
          </a:p>
        </p:txBody>
      </p:sp>
      <p:sp>
        <p:nvSpPr>
          <p:cNvPr id="304" name="Rectangle"/>
          <p:cNvSpPr/>
          <p:nvPr/>
        </p:nvSpPr>
        <p:spPr>
          <a:xfrm>
            <a:off x="5372827" y="5554798"/>
            <a:ext cx="1363834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5" name="df &lt;- read_csv(&quot;path/to/file.csv&quot;, …)"/>
          <p:cNvSpPr txBox="1"/>
          <p:nvPr/>
        </p:nvSpPr>
        <p:spPr>
          <a:xfrm>
            <a:off x="5516384" y="5924776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"path/to/file.csv",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06" name="object to save output into"/>
          <p:cNvSpPr/>
          <p:nvPr/>
        </p:nvSpPr>
        <p:spPr>
          <a:xfrm>
            <a:off x="5366477" y="6922285"/>
            <a:ext cx="5542361" cy="411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6" y="0"/>
                </a:moveTo>
                <a:lnTo>
                  <a:pt x="2071" y="4917"/>
                </a:lnTo>
                <a:lnTo>
                  <a:pt x="1684" y="4917"/>
                </a:lnTo>
                <a:cubicBezTo>
                  <a:pt x="754" y="4917"/>
                  <a:pt x="0" y="5934"/>
                  <a:pt x="0" y="7188"/>
                </a:cubicBezTo>
                <a:lnTo>
                  <a:pt x="0" y="19329"/>
                </a:lnTo>
                <a:cubicBezTo>
                  <a:pt x="0" y="20583"/>
                  <a:pt x="754" y="21600"/>
                  <a:pt x="1684" y="21600"/>
                </a:cubicBezTo>
                <a:lnTo>
                  <a:pt x="19916" y="21600"/>
                </a:lnTo>
                <a:cubicBezTo>
                  <a:pt x="20846" y="21600"/>
                  <a:pt x="21600" y="20583"/>
                  <a:pt x="21600" y="19329"/>
                </a:cubicBezTo>
                <a:lnTo>
                  <a:pt x="21600" y="7188"/>
                </a:lnTo>
                <a:cubicBezTo>
                  <a:pt x="21600" y="5934"/>
                  <a:pt x="20846" y="4917"/>
                  <a:pt x="19916" y="4917"/>
                </a:cubicBezTo>
                <a:lnTo>
                  <a:pt x="3061" y="4917"/>
                </a:lnTo>
                <a:lnTo>
                  <a:pt x="256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object to save output into</a:t>
            </a:r>
          </a:p>
        </p:txBody>
      </p:sp>
      <p:sp>
        <p:nvSpPr>
          <p:cNvPr id="307" name="path from working directory to file"/>
          <p:cNvSpPr/>
          <p:nvPr/>
        </p:nvSpPr>
        <p:spPr>
          <a:xfrm>
            <a:off x="11266229" y="6891131"/>
            <a:ext cx="6126163" cy="4137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89" y="0"/>
                </a:moveTo>
                <a:lnTo>
                  <a:pt x="3441" y="5023"/>
                </a:lnTo>
                <a:lnTo>
                  <a:pt x="1524" y="5023"/>
                </a:lnTo>
                <a:cubicBezTo>
                  <a:pt x="682" y="5023"/>
                  <a:pt x="0" y="6033"/>
                  <a:pt x="0" y="7279"/>
                </a:cubicBezTo>
                <a:lnTo>
                  <a:pt x="0" y="19343"/>
                </a:lnTo>
                <a:cubicBezTo>
                  <a:pt x="0" y="20590"/>
                  <a:pt x="682" y="21600"/>
                  <a:pt x="1524" y="21600"/>
                </a:cubicBezTo>
                <a:lnTo>
                  <a:pt x="20076" y="21600"/>
                </a:lnTo>
                <a:cubicBezTo>
                  <a:pt x="20918" y="21600"/>
                  <a:pt x="21600" y="20590"/>
                  <a:pt x="21600" y="19343"/>
                </a:cubicBezTo>
                <a:lnTo>
                  <a:pt x="21600" y="7279"/>
                </a:lnTo>
                <a:cubicBezTo>
                  <a:pt x="21600" y="6033"/>
                  <a:pt x="20918" y="5023"/>
                  <a:pt x="20076" y="5023"/>
                </a:cubicBezTo>
                <a:lnTo>
                  <a:pt x="4337" y="5023"/>
                </a:lnTo>
                <a:lnTo>
                  <a:pt x="388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path from working directory to file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pic>
        <p:nvPicPr>
          <p:cNvPr id="31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311" name="Find nimbus.csv on your server or computer. Then read it into an object. Then view the result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Find </a:t>
            </a:r>
            <a:r>
              <a:rPr lang="en-GB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chapter15_example2</a:t>
            </a:r>
            <a:r>
              <a:rPr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.csv</a:t>
            </a:r>
            <a:r>
              <a:rPr dirty="0"/>
              <a:t> on your server or computer. Then read it into an object. Then view the results.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3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10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314" name="nimbus &lt;- read_csv(&quot;nimbus.csv&quot;)…"/>
          <p:cNvSpPr txBox="1"/>
          <p:nvPr/>
        </p:nvSpPr>
        <p:spPr>
          <a:xfrm>
            <a:off x="1445226" y="6114916"/>
            <a:ext cx="21493548" cy="2501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depression</a:t>
            </a:r>
            <a:r>
              <a:rPr dirty="0"/>
              <a:t> &lt;- </a:t>
            </a:r>
            <a:r>
              <a:rPr dirty="0" err="1"/>
              <a:t>read_csv</a:t>
            </a:r>
            <a:r>
              <a:rPr dirty="0"/>
              <a:t>(</a:t>
            </a:r>
            <a:r>
              <a:rPr lang="en-GB" dirty="0"/>
              <a:t>"</a:t>
            </a:r>
            <a:r>
              <a:rPr lang="en-GB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chapter15_example2.csv</a:t>
            </a:r>
            <a:r>
              <a:rPr dirty="0"/>
              <a:t>")</a:t>
            </a:r>
          </a:p>
          <a:p>
            <a: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depression</a:t>
            </a:r>
            <a:endParaRPr dirty="0"/>
          </a:p>
        </p:txBody>
      </p:sp>
      <p:sp>
        <p:nvSpPr>
          <p:cNvPr id="315" name="Find nimbus.csv on your server or computer. Then read it into an object. Then view the result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Find </a:t>
            </a:r>
            <a:r>
              <a:rPr lang="en-GB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chapter15_example2.csv</a:t>
            </a:r>
            <a:r>
              <a:rPr lang="en-GB" dirty="0"/>
              <a:t> </a:t>
            </a:r>
            <a:r>
              <a:rPr dirty="0"/>
              <a:t>on your server or computer. Then read it into an object. Then view the results.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arsing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Parsing</a:t>
            </a:r>
          </a:p>
        </p:txBody>
      </p:sp>
      <p:pic>
        <p:nvPicPr>
          <p:cNvPr id="37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Screen Shot 2017-07-20 at 3.47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717" y="5288308"/>
            <a:ext cx="9228784" cy="10078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readr.png" descr="read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78" name=". = NA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. = NA</a:t>
            </a:r>
          </a:p>
        </p:txBody>
      </p:sp>
      <p:sp>
        <p:nvSpPr>
          <p:cNvPr id="379" name="Rectangle"/>
          <p:cNvSpPr/>
          <p:nvPr/>
        </p:nvSpPr>
        <p:spPr>
          <a:xfrm>
            <a:off x="5196708" y="3433617"/>
            <a:ext cx="13930803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0" name="nimbus"/>
          <p:cNvSpPr txBox="1"/>
          <p:nvPr/>
        </p:nvSpPr>
        <p:spPr>
          <a:xfrm>
            <a:off x="5533767" y="3803595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lang="en-GB" dirty="0">
                <a:solidFill>
                  <a:srgbClr val="000000"/>
                </a:solidFill>
              </a:rPr>
              <a:t>depression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" name="Group"/>
          <p:cNvGrpSpPr/>
          <p:nvPr/>
        </p:nvGrpSpPr>
        <p:grpSpPr>
          <a:xfrm>
            <a:off x="5747578" y="1833872"/>
            <a:ext cx="12662300" cy="8376050"/>
            <a:chOff x="-1" y="0"/>
            <a:chExt cx="12662298" cy="8376048"/>
          </a:xfrm>
        </p:grpSpPr>
        <p:sp>
          <p:nvSpPr>
            <p:cNvPr id="90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78AAD6"/>
            </a:solidFill>
            <a:ln w="254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Garrett"/>
            <p:cNvSpPr txBox="1"/>
            <p:nvPr/>
          </p:nvSpPr>
          <p:spPr>
            <a:xfrm>
              <a:off x="-1" y="2873320"/>
              <a:ext cx="12662297" cy="4083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02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rPr lang="en-GB" dirty="0"/>
                <a:t>Mike</a:t>
              </a:r>
              <a:endParaRPr dirty="0"/>
            </a:p>
          </p:txBody>
        </p:sp>
        <p:sp>
          <p:nvSpPr>
            <p:cNvPr id="93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9000" b="1" spc="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94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5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DE34C-E94F-469D-A2E0-87B11CCFDAB4}"/>
              </a:ext>
            </a:extLst>
          </p:cNvPr>
          <p:cNvGrpSpPr/>
          <p:nvPr/>
        </p:nvGrpSpPr>
        <p:grpSpPr>
          <a:xfrm>
            <a:off x="6729706" y="10825336"/>
            <a:ext cx="10668000" cy="1064887"/>
            <a:chOff x="5860852" y="10817241"/>
            <a:chExt cx="10349592" cy="1064887"/>
          </a:xfrm>
        </p:grpSpPr>
        <p:sp>
          <p:nvSpPr>
            <p:cNvPr id="96" name=" @StatGarrett"/>
            <p:cNvSpPr txBox="1"/>
            <p:nvPr/>
          </p:nvSpPr>
          <p:spPr>
            <a:xfrm>
              <a:off x="5860852" y="10817241"/>
              <a:ext cx="5359082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solidFill>
                    <a:srgbClr val="78AAD6"/>
                  </a:solidFill>
                  <a:latin typeface="FontAwesome"/>
                  <a:ea typeface="FontAwesome"/>
                  <a:cs typeface="FontAwesome"/>
                  <a:sym typeface="FontAwesome"/>
                </a:rPr>
                <a:t></a:t>
              </a:r>
              <a:r>
                <a:rPr dirty="0"/>
                <a:t> </a:t>
              </a:r>
              <a:r>
                <a:rPr dirty="0">
                  <a:solidFill>
                    <a:srgbClr val="53585F"/>
                  </a:solidFill>
                </a:rPr>
                <a:t>@</a:t>
              </a: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  <p:pic>
          <p:nvPicPr>
            <p:cNvPr id="1030" name="Picture 6" descr="Image result for github">
              <a:extLst>
                <a:ext uri="{FF2B5EF4-FFF2-40B4-BE49-F238E27FC236}">
                  <a16:creationId xmlns:a16="http://schemas.microsoft.com/office/drawing/2014/main" id="{3BAEBA73-1C76-4C27-AA22-4257428C8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9933" y="10920286"/>
              <a:ext cx="858795" cy="858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 @StatGarrett">
              <a:extLst>
                <a:ext uri="{FF2B5EF4-FFF2-40B4-BE49-F238E27FC236}">
                  <a16:creationId xmlns:a16="http://schemas.microsoft.com/office/drawing/2014/main" id="{E93B331F-FF8C-446B-89A3-B542BA0F527A}"/>
                </a:ext>
              </a:extLst>
            </p:cNvPr>
            <p:cNvSpPr txBox="1"/>
            <p:nvPr/>
          </p:nvSpPr>
          <p:spPr>
            <a:xfrm>
              <a:off x="12078728" y="10817241"/>
              <a:ext cx="4131716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84" name="read_csv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read_csv()</a:t>
            </a:r>
          </a:p>
        </p:txBody>
      </p:sp>
      <p:sp>
        <p:nvSpPr>
          <p:cNvPr id="385" name="readr functions share a common syntax"/>
          <p:cNvSpPr txBox="1"/>
          <p:nvPr/>
        </p:nvSpPr>
        <p:spPr>
          <a:xfrm>
            <a:off x="4239418" y="3017557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readr functions share a common syntax</a:t>
            </a:r>
          </a:p>
        </p:txBody>
      </p:sp>
      <p:sp>
        <p:nvSpPr>
          <p:cNvPr id="386" name="Rectangle"/>
          <p:cNvSpPr/>
          <p:nvPr/>
        </p:nvSpPr>
        <p:spPr>
          <a:xfrm>
            <a:off x="1676399" y="4784432"/>
            <a:ext cx="2103120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7" name="nimbus &lt;- read_csv(&quot;nimbus.csv&quot;, na = &quot;.&quot;)"/>
          <p:cNvSpPr txBox="1"/>
          <p:nvPr/>
        </p:nvSpPr>
        <p:spPr>
          <a:xfrm>
            <a:off x="1676399" y="5217597"/>
            <a:ext cx="2103120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chapter15_example2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.csv",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"."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88" name="path from working directory to file"/>
          <p:cNvSpPr/>
          <p:nvPr/>
        </p:nvSpPr>
        <p:spPr>
          <a:xfrm>
            <a:off x="8931626" y="6181319"/>
            <a:ext cx="6126164" cy="4050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119" y="0"/>
                </a:moveTo>
                <a:lnTo>
                  <a:pt x="13673" y="4670"/>
                </a:lnTo>
                <a:lnTo>
                  <a:pt x="1524" y="4670"/>
                </a:lnTo>
                <a:cubicBezTo>
                  <a:pt x="682" y="4670"/>
                  <a:pt x="0" y="5702"/>
                  <a:pt x="0" y="6975"/>
                </a:cubicBezTo>
                <a:lnTo>
                  <a:pt x="0" y="19295"/>
                </a:lnTo>
                <a:cubicBezTo>
                  <a:pt x="0" y="20568"/>
                  <a:pt x="682" y="21600"/>
                  <a:pt x="1524" y="21600"/>
                </a:cubicBezTo>
                <a:lnTo>
                  <a:pt x="20076" y="21600"/>
                </a:lnTo>
                <a:cubicBezTo>
                  <a:pt x="20918" y="21600"/>
                  <a:pt x="21600" y="20568"/>
                  <a:pt x="21600" y="19295"/>
                </a:cubicBezTo>
                <a:lnTo>
                  <a:pt x="21600" y="6975"/>
                </a:lnTo>
                <a:cubicBezTo>
                  <a:pt x="21600" y="5702"/>
                  <a:pt x="20918" y="4670"/>
                  <a:pt x="20076" y="4670"/>
                </a:cubicBezTo>
                <a:lnTo>
                  <a:pt x="14567" y="4670"/>
                </a:lnTo>
                <a:lnTo>
                  <a:pt x="1411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path from working directory to file</a:t>
            </a:r>
          </a:p>
        </p:txBody>
      </p:sp>
      <p:sp>
        <p:nvSpPr>
          <p:cNvPr id="389" name="object to save output into"/>
          <p:cNvSpPr/>
          <p:nvPr/>
        </p:nvSpPr>
        <p:spPr>
          <a:xfrm>
            <a:off x="2645534" y="6242040"/>
            <a:ext cx="4513660" cy="3976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39" y="0"/>
                </a:moveTo>
                <a:lnTo>
                  <a:pt x="3031" y="4353"/>
                </a:lnTo>
                <a:lnTo>
                  <a:pt x="2068" y="4353"/>
                </a:lnTo>
                <a:cubicBezTo>
                  <a:pt x="926" y="4353"/>
                  <a:pt x="0" y="5404"/>
                  <a:pt x="0" y="6701"/>
                </a:cubicBezTo>
                <a:lnTo>
                  <a:pt x="0" y="19252"/>
                </a:lnTo>
                <a:cubicBezTo>
                  <a:pt x="0" y="20549"/>
                  <a:pt x="926" y="21600"/>
                  <a:pt x="2068" y="21600"/>
                </a:cubicBezTo>
                <a:lnTo>
                  <a:pt x="19532" y="21600"/>
                </a:lnTo>
                <a:cubicBezTo>
                  <a:pt x="20674" y="21600"/>
                  <a:pt x="21600" y="20549"/>
                  <a:pt x="21600" y="19252"/>
                </a:cubicBezTo>
                <a:lnTo>
                  <a:pt x="21600" y="6701"/>
                </a:lnTo>
                <a:cubicBezTo>
                  <a:pt x="21600" y="5404"/>
                  <a:pt x="20674" y="4353"/>
                  <a:pt x="19532" y="4353"/>
                </a:cubicBezTo>
                <a:lnTo>
                  <a:pt x="4247" y="4353"/>
                </a:lnTo>
                <a:lnTo>
                  <a:pt x="3639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object to save output into</a:t>
            </a:r>
          </a:p>
        </p:txBody>
      </p:sp>
      <p:sp>
        <p:nvSpPr>
          <p:cNvPr id="390" name="Value(s) to convert to NA"/>
          <p:cNvSpPr/>
          <p:nvPr/>
        </p:nvSpPr>
        <p:spPr>
          <a:xfrm>
            <a:off x="17961183" y="6203342"/>
            <a:ext cx="4864895" cy="4004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31" y="0"/>
                </a:moveTo>
                <a:lnTo>
                  <a:pt x="13767" y="4472"/>
                </a:lnTo>
                <a:lnTo>
                  <a:pt x="1919" y="4472"/>
                </a:lnTo>
                <a:cubicBezTo>
                  <a:pt x="859" y="4472"/>
                  <a:pt x="0" y="5516"/>
                  <a:pt x="0" y="6804"/>
                </a:cubicBezTo>
                <a:lnTo>
                  <a:pt x="0" y="19269"/>
                </a:lnTo>
                <a:cubicBezTo>
                  <a:pt x="0" y="20556"/>
                  <a:pt x="859" y="21600"/>
                  <a:pt x="1919" y="21600"/>
                </a:cubicBezTo>
                <a:lnTo>
                  <a:pt x="19681" y="21600"/>
                </a:lnTo>
                <a:cubicBezTo>
                  <a:pt x="20741" y="21600"/>
                  <a:pt x="21600" y="20556"/>
                  <a:pt x="21600" y="19269"/>
                </a:cubicBezTo>
                <a:lnTo>
                  <a:pt x="21600" y="6804"/>
                </a:lnTo>
                <a:cubicBezTo>
                  <a:pt x="21600" y="5516"/>
                  <a:pt x="20741" y="4472"/>
                  <a:pt x="19681" y="4472"/>
                </a:cubicBezTo>
                <a:lnTo>
                  <a:pt x="14895" y="4472"/>
                </a:lnTo>
                <a:lnTo>
                  <a:pt x="14331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Value(s) to convert to NA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393" name="Reread in nimbus.csv. But this time convert the &quot;.&quot;’s to NA’s. How many NA’s are in the ozone colum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Reread in </a:t>
            </a:r>
            <a:r>
              <a:rPr lang="en-GB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chapter15_example2</a:t>
            </a:r>
            <a:r>
              <a:rPr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.csv</a:t>
            </a:r>
            <a:r>
              <a:rPr dirty="0"/>
              <a:t>. But this time convert the "."’s to NA’s. How many NA’s are in the </a:t>
            </a:r>
            <a:r>
              <a:rPr lang="en-GB" dirty="0"/>
              <a:t>HAMDTL17</a:t>
            </a:r>
            <a:r>
              <a:rPr dirty="0"/>
              <a:t> column?</a:t>
            </a:r>
          </a:p>
        </p:txBody>
      </p:sp>
      <p:pic>
        <p:nvPicPr>
          <p:cNvPr id="39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3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9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397" name="nimbus &lt;- read_csv(&quot;nimbus.csv&quot;, na = &quot;.&quot;)…"/>
          <p:cNvSpPr txBox="1"/>
          <p:nvPr/>
        </p:nvSpPr>
        <p:spPr>
          <a:xfrm>
            <a:off x="1445226" y="5119882"/>
            <a:ext cx="22546275" cy="7864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chapter15_example2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.csv",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".")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summarize(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sum(is.na(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HAMDTL17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)), n = n())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 × 2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n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&lt;int&gt; &lt;int&gt;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608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8" name="Reread in nasa.csv. But this time convert the &quot;.&quot;’s to NA’s. How many NA’s are in the ozone colum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Reread in </a:t>
            </a:r>
            <a:r>
              <a:rPr lang="en-GB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chapter15_example2</a:t>
            </a:r>
            <a:r>
              <a:rPr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.csv</a:t>
            </a:r>
            <a:r>
              <a:rPr dirty="0"/>
              <a:t>. But this time convert the "."’s to NA’s. How many NA’s are in the ozone column?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01" name="What &quot;type&quot; of column is ozon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What "type" of column is </a:t>
            </a:r>
            <a:r>
              <a:rPr lang="en-GB" dirty="0"/>
              <a:t>PGIIMP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405" name="Screen Shot 2017-07-20 at 3.49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199" y="2312694"/>
            <a:ext cx="13550896" cy="10937942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Rectangle"/>
          <p:cNvSpPr/>
          <p:nvPr/>
        </p:nvSpPr>
        <p:spPr>
          <a:xfrm>
            <a:off x="3302324" y="576612"/>
            <a:ext cx="15859667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7" name="nimbus &lt;- read_csv(&quot;nimbus.csv&quot;, na = &quot;.&quot;)"/>
          <p:cNvSpPr txBox="1"/>
          <p:nvPr/>
        </p:nvSpPr>
        <p:spPr>
          <a:xfrm>
            <a:off x="3445881" y="946589"/>
            <a:ext cx="1557255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</a:rPr>
              <a:t>depression</a:t>
            </a:r>
            <a:r>
              <a:rPr dirty="0">
                <a:solidFill>
                  <a:srgbClr val="000000"/>
                </a:solidFill>
              </a:rPr>
              <a:t> &lt;- </a:t>
            </a:r>
            <a:r>
              <a:rPr dirty="0" err="1">
                <a:solidFill>
                  <a:srgbClr val="000000"/>
                </a:solidFill>
              </a:rPr>
              <a:t>read_csv</a:t>
            </a:r>
            <a:r>
              <a:rPr dirty="0">
                <a:solidFill>
                  <a:srgbClr val="000000"/>
                </a:solidFill>
              </a:rPr>
              <a:t>("</a:t>
            </a:r>
            <a:r>
              <a:rPr lang="en-GB">
                <a:solidFill>
                  <a:srgbClr val="000000"/>
                </a:solidFill>
              </a:rPr>
              <a:t>chapter15_example2</a:t>
            </a:r>
            <a:r>
              <a:rPr>
                <a:solidFill>
                  <a:srgbClr val="000000"/>
                </a:solidFill>
              </a:rPr>
              <a:t>.</a:t>
            </a:r>
            <a:r>
              <a:rPr dirty="0">
                <a:solidFill>
                  <a:srgbClr val="000000"/>
                </a:solidFill>
              </a:rPr>
              <a:t>csv",</a:t>
            </a:r>
            <a:r>
              <a:rPr dirty="0"/>
              <a:t> </a:t>
            </a:r>
            <a:r>
              <a:rPr dirty="0" err="1"/>
              <a:t>na</a:t>
            </a:r>
            <a:r>
              <a:rPr dirty="0"/>
              <a:t> = "."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08" name="&lt;chr&gt; stands for character string…"/>
          <p:cNvSpPr/>
          <p:nvPr/>
        </p:nvSpPr>
        <p:spPr>
          <a:xfrm>
            <a:off x="17769095" y="3162300"/>
            <a:ext cx="5614991" cy="2730843"/>
          </a:xfrm>
          <a:prstGeom prst="wedgeRoundRectCallout">
            <a:avLst>
              <a:gd name="adj1" fmla="val -85068"/>
              <a:gd name="adj2" fmla="val -37487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&lt;</a:t>
            </a:r>
            <a:r>
              <a:rPr lang="en-GB" dirty="0" err="1"/>
              <a:t>chr</a:t>
            </a:r>
            <a:r>
              <a:rPr lang="en-GB" dirty="0"/>
              <a:t>&gt; </a:t>
            </a:r>
            <a:r>
              <a:rPr dirty="0"/>
              <a:t>stands for character string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(not a number)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12" name="read_csv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read_csv()</a:t>
            </a:r>
          </a:p>
        </p:txBody>
      </p:sp>
      <p:sp>
        <p:nvSpPr>
          <p:cNvPr id="413" name="readr functions share a common syntax"/>
          <p:cNvSpPr txBox="1"/>
          <p:nvPr/>
        </p:nvSpPr>
        <p:spPr>
          <a:xfrm>
            <a:off x="3835493" y="293036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readr functions share a common syntax</a:t>
            </a:r>
          </a:p>
        </p:txBody>
      </p:sp>
      <p:sp>
        <p:nvSpPr>
          <p:cNvPr id="414" name="Rectangle"/>
          <p:cNvSpPr/>
          <p:nvPr/>
        </p:nvSpPr>
        <p:spPr>
          <a:xfrm>
            <a:off x="1319606" y="4769801"/>
            <a:ext cx="21710025" cy="27567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5" name="nimbus &lt;- read_csv(&quot;nimbus.csv&quot;, na = &quot;.&quot;),…"/>
          <p:cNvSpPr txBox="1"/>
          <p:nvPr/>
        </p:nvSpPr>
        <p:spPr>
          <a:xfrm>
            <a:off x="1354369" y="5011024"/>
            <a:ext cx="21710025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chapter15_example2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.csv",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"."),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col_types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list(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PGIIMP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col_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16" name="Manually specify column types."/>
          <p:cNvSpPr/>
          <p:nvPr/>
        </p:nvSpPr>
        <p:spPr>
          <a:xfrm>
            <a:off x="1354369" y="7024822"/>
            <a:ext cx="4513660" cy="4259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60" y="0"/>
                </a:moveTo>
                <a:lnTo>
                  <a:pt x="7952" y="5928"/>
                </a:lnTo>
                <a:lnTo>
                  <a:pt x="2068" y="5928"/>
                </a:lnTo>
                <a:cubicBezTo>
                  <a:pt x="926" y="5928"/>
                  <a:pt x="0" y="6883"/>
                  <a:pt x="0" y="8061"/>
                </a:cubicBezTo>
                <a:lnTo>
                  <a:pt x="0" y="19467"/>
                </a:lnTo>
                <a:cubicBezTo>
                  <a:pt x="0" y="20645"/>
                  <a:pt x="926" y="21600"/>
                  <a:pt x="2068" y="21600"/>
                </a:cubicBezTo>
                <a:lnTo>
                  <a:pt x="19532" y="21600"/>
                </a:lnTo>
                <a:cubicBezTo>
                  <a:pt x="20674" y="21600"/>
                  <a:pt x="21600" y="20645"/>
                  <a:pt x="21600" y="19467"/>
                </a:cubicBezTo>
                <a:lnTo>
                  <a:pt x="21600" y="8061"/>
                </a:lnTo>
                <a:cubicBezTo>
                  <a:pt x="21600" y="6883"/>
                  <a:pt x="20674" y="5928"/>
                  <a:pt x="19532" y="5928"/>
                </a:cubicBezTo>
                <a:lnTo>
                  <a:pt x="9170" y="5928"/>
                </a:lnTo>
                <a:lnTo>
                  <a:pt x="856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Manually specify column types.</a:t>
            </a:r>
          </a:p>
        </p:txBody>
      </p:sp>
      <p:sp>
        <p:nvSpPr>
          <p:cNvPr id="417" name="list"/>
          <p:cNvSpPr/>
          <p:nvPr/>
        </p:nvSpPr>
        <p:spPr>
          <a:xfrm>
            <a:off x="6077651" y="6965382"/>
            <a:ext cx="1651794" cy="4380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38" y="0"/>
                </a:moveTo>
                <a:lnTo>
                  <a:pt x="13878" y="5944"/>
                </a:lnTo>
                <a:lnTo>
                  <a:pt x="5652" y="5944"/>
                </a:lnTo>
                <a:cubicBezTo>
                  <a:pt x="2530" y="5944"/>
                  <a:pt x="0" y="6898"/>
                  <a:pt x="0" y="8075"/>
                </a:cubicBezTo>
                <a:lnTo>
                  <a:pt x="0" y="19469"/>
                </a:lnTo>
                <a:cubicBezTo>
                  <a:pt x="0" y="20646"/>
                  <a:pt x="2530" y="21600"/>
                  <a:pt x="5652" y="21600"/>
                </a:cubicBezTo>
                <a:lnTo>
                  <a:pt x="15948" y="21600"/>
                </a:lnTo>
                <a:cubicBezTo>
                  <a:pt x="19070" y="21600"/>
                  <a:pt x="21600" y="20646"/>
                  <a:pt x="21600" y="19469"/>
                </a:cubicBezTo>
                <a:lnTo>
                  <a:pt x="21600" y="8075"/>
                </a:lnTo>
                <a:cubicBezTo>
                  <a:pt x="21600" y="7063"/>
                  <a:pt x="19722" y="6220"/>
                  <a:pt x="17215" y="6002"/>
                </a:cubicBezTo>
                <a:lnTo>
                  <a:pt x="15538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sp>
        <p:nvSpPr>
          <p:cNvPr id="418" name="column name"/>
          <p:cNvSpPr/>
          <p:nvPr/>
        </p:nvSpPr>
        <p:spPr>
          <a:xfrm>
            <a:off x="7939067" y="6917757"/>
            <a:ext cx="2669382" cy="4427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99" y="0"/>
                </a:moveTo>
                <a:lnTo>
                  <a:pt x="12971" y="6112"/>
                </a:lnTo>
                <a:lnTo>
                  <a:pt x="3497" y="6112"/>
                </a:lnTo>
                <a:cubicBezTo>
                  <a:pt x="1566" y="6112"/>
                  <a:pt x="0" y="7056"/>
                  <a:pt x="0" y="8220"/>
                </a:cubicBezTo>
                <a:lnTo>
                  <a:pt x="0" y="19492"/>
                </a:lnTo>
                <a:cubicBezTo>
                  <a:pt x="0" y="20656"/>
                  <a:pt x="1566" y="21600"/>
                  <a:pt x="3497" y="21600"/>
                </a:cubicBezTo>
                <a:lnTo>
                  <a:pt x="18103" y="21600"/>
                </a:lnTo>
                <a:cubicBezTo>
                  <a:pt x="20034" y="21600"/>
                  <a:pt x="21600" y="20656"/>
                  <a:pt x="21600" y="19492"/>
                </a:cubicBezTo>
                <a:lnTo>
                  <a:pt x="21600" y="8220"/>
                </a:lnTo>
                <a:cubicBezTo>
                  <a:pt x="21600" y="7056"/>
                  <a:pt x="20034" y="6112"/>
                  <a:pt x="18103" y="6112"/>
                </a:cubicBezTo>
                <a:lnTo>
                  <a:pt x="15026" y="6112"/>
                </a:lnTo>
                <a:lnTo>
                  <a:pt x="13999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column name</a:t>
            </a:r>
          </a:p>
        </p:txBody>
      </p:sp>
      <p:sp>
        <p:nvSpPr>
          <p:cNvPr id="419" name="Column type…"/>
          <p:cNvSpPr/>
          <p:nvPr/>
        </p:nvSpPr>
        <p:spPr>
          <a:xfrm>
            <a:off x="10818071" y="6965382"/>
            <a:ext cx="4240136" cy="4318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67" y="0"/>
                </a:moveTo>
                <a:lnTo>
                  <a:pt x="11492" y="5721"/>
                </a:lnTo>
                <a:lnTo>
                  <a:pt x="1279" y="5721"/>
                </a:lnTo>
                <a:cubicBezTo>
                  <a:pt x="573" y="5721"/>
                  <a:pt x="0" y="6688"/>
                  <a:pt x="0" y="7882"/>
                </a:cubicBezTo>
                <a:lnTo>
                  <a:pt x="0" y="19438"/>
                </a:lnTo>
                <a:cubicBezTo>
                  <a:pt x="0" y="20632"/>
                  <a:pt x="573" y="21600"/>
                  <a:pt x="1279" y="21600"/>
                </a:cubicBezTo>
                <a:lnTo>
                  <a:pt x="20321" y="21600"/>
                </a:lnTo>
                <a:cubicBezTo>
                  <a:pt x="21027" y="21600"/>
                  <a:pt x="21600" y="20632"/>
                  <a:pt x="21600" y="19438"/>
                </a:cubicBezTo>
                <a:lnTo>
                  <a:pt x="21600" y="7882"/>
                </a:lnTo>
                <a:cubicBezTo>
                  <a:pt x="21600" y="6688"/>
                  <a:pt x="21027" y="5721"/>
                  <a:pt x="20321" y="5721"/>
                </a:cubicBezTo>
                <a:lnTo>
                  <a:pt x="12242" y="5721"/>
                </a:lnTo>
                <a:lnTo>
                  <a:pt x="11867" y="0"/>
                </a:lnTo>
                <a:close/>
              </a:path>
            </a:pathLst>
          </a:custGeom>
          <a:solidFill>
            <a:srgbClr val="91919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Column type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function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23" name="Table"/>
          <p:cNvGraphicFramePr/>
          <p:nvPr/>
        </p:nvGraphicFramePr>
        <p:xfrm>
          <a:off x="3424166" y="1038359"/>
          <a:ext cx="17535666" cy="12269699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71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3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38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type 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col_character()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col_date()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col_datetime()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 (date-time)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col_double()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col_factor()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col_guess()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let readr guess (default)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col_integer()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col_logical()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col_number()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numbers mixed with non-number characters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col_numeric()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or integer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col_skip()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 not read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col_time()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27" name="Table"/>
          <p:cNvGraphicFramePr/>
          <p:nvPr>
            <p:extLst>
              <p:ext uri="{D42A27DB-BD31-4B8C-83A1-F6EECF244321}">
                <p14:modId xmlns:p14="http://schemas.microsoft.com/office/powerpoint/2010/main" val="2274007278"/>
              </p:ext>
            </p:extLst>
          </p:nvPr>
        </p:nvGraphicFramePr>
        <p:xfrm>
          <a:off x="3424166" y="1038359"/>
          <a:ext cx="17535666" cy="12269699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71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3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38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type 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col_character()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col_date()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col_datetime()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 (date-time)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 b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col_double</a:t>
                      </a:r>
                      <a:r>
                        <a:rPr sz="45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col_factor()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col_guess()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 dirty="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let </a:t>
                      </a:r>
                      <a:r>
                        <a:rPr sz="4500" dirty="0" err="1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readr</a:t>
                      </a:r>
                      <a:r>
                        <a:rPr sz="4500" dirty="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guess (default)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 b="1" dirty="0" err="1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col_integer</a:t>
                      </a:r>
                      <a:r>
                        <a:rPr sz="4500" b="1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 b="1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col_logical()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col_number()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numbers mixed with non-number characters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col_numeric()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or integer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col_skip()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 not read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col_time()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 dirty="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1375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430" name="Read in nimbus.csv. accounting for NA’s and setting the col_type of ozone to a double. Then make this plot. What do you see?"/>
          <p:cNvSpPr txBox="1">
            <a:spLocks noGrp="1"/>
          </p:cNvSpPr>
          <p:nvPr>
            <p:ph type="body" sz="quarter" idx="4294967295"/>
          </p:nvPr>
        </p:nvSpPr>
        <p:spPr>
          <a:xfrm>
            <a:off x="481131" y="2510237"/>
            <a:ext cx="23421739" cy="2501547"/>
          </a:xfrm>
          <a:prstGeom prst="rect">
            <a:avLst/>
          </a:prstGeom>
        </p:spPr>
        <p:txBody>
          <a:bodyPr lIns="71437" tIns="71437" rIns="71437" bIns="71437">
            <a:normAutofit fontScale="92500" lnSpcReduction="100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Read in </a:t>
            </a:r>
            <a:r>
              <a:rPr lang="en-GB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chapter15_example2</a:t>
            </a:r>
            <a:r>
              <a:rPr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.csv</a:t>
            </a:r>
            <a:r>
              <a:rPr dirty="0"/>
              <a:t>. accounting for NA’s and setting the </a:t>
            </a:r>
            <a:r>
              <a:rPr dirty="0" err="1"/>
              <a:t>col_type</a:t>
            </a:r>
            <a:r>
              <a:rPr dirty="0"/>
              <a:t> of </a:t>
            </a:r>
            <a:r>
              <a:rPr lang="en-GB" dirty="0"/>
              <a:t>PGIIMP</a:t>
            </a:r>
            <a:r>
              <a:rPr dirty="0"/>
              <a:t> to a</a:t>
            </a:r>
            <a:r>
              <a:rPr lang="en-GB" dirty="0"/>
              <a:t>n integer</a:t>
            </a:r>
            <a:r>
              <a:rPr dirty="0"/>
              <a:t>.</a:t>
            </a:r>
            <a:r>
              <a:rPr lang="en-GB" dirty="0"/>
              <a:t> Plot HAMDTL17 and/or PGIIMP across time, showing individual patient profiles (spaghetti plot)</a:t>
            </a:r>
            <a:endParaRPr dirty="0"/>
          </a:p>
        </p:txBody>
      </p:sp>
      <p:pic>
        <p:nvPicPr>
          <p:cNvPr id="43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432" name="library(viridis)…"/>
          <p:cNvSpPr txBox="1"/>
          <p:nvPr/>
        </p:nvSpPr>
        <p:spPr>
          <a:xfrm>
            <a:off x="650167" y="5232400"/>
            <a:ext cx="23083666" cy="699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 lnSpcReduction="10000"/>
          </a:bodyPr>
          <a:lstStyle/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 = RELDAYS, y = PGIIMP,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								group = PATIENT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(alpha=0.2)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depression %&gt;%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 = RELDAYS, y = HAMDTL17,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								group = PATIENT)) +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(alpha=0.2)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4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31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6" name="Rectangle"/>
          <p:cNvSpPr/>
          <p:nvPr/>
        </p:nvSpPr>
        <p:spPr>
          <a:xfrm>
            <a:off x="399693" y="528157"/>
            <a:ext cx="23517706" cy="1070041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7" name="nimbus &lt;- read_csv(&quot;nimbus.csv&quot;, na = &quot;.&quot;,…"/>
          <p:cNvSpPr txBox="1"/>
          <p:nvPr/>
        </p:nvSpPr>
        <p:spPr>
          <a:xfrm>
            <a:off x="543250" y="898134"/>
            <a:ext cx="23434606" cy="9960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chapter15_example2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.csv", 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							</a:t>
            </a:r>
            <a:r>
              <a:rPr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".",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"NA"),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col_types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list(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PGIIMP 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col_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depression %&gt;%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RELDAYS, y = HAMDTL17,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							group = PATIENT)) +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(alpha=0.2)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1" name="r_for_data_science_comp_6x9_alternate.pdf" descr="r_for_data_science_comp_6x9_alternat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050" y="2125056"/>
            <a:ext cx="6310592" cy="946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8DE460-2D02-405D-9B2F-973EA79B5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876" y="2125056"/>
            <a:ext cx="15059025" cy="7439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4A0700-C947-4818-9A66-005447790F9E}"/>
              </a:ext>
            </a:extLst>
          </p:cNvPr>
          <p:cNvSpPr txBox="1"/>
          <p:nvPr/>
        </p:nvSpPr>
        <p:spPr>
          <a:xfrm>
            <a:off x="12659020" y="9824196"/>
            <a:ext cx="615873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http://t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idyverse.org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A4F74-33D6-4614-9ADF-B252B9991166}"/>
              </a:ext>
            </a:extLst>
          </p:cNvPr>
          <p:cNvSpPr txBox="1"/>
          <p:nvPr/>
        </p:nvSpPr>
        <p:spPr>
          <a:xfrm>
            <a:off x="885818" y="11590944"/>
            <a:ext cx="71830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dirty="0"/>
              <a:t>https://r4ds.had.co.nz/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5345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441" name="png-ozo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11" y="2208020"/>
            <a:ext cx="15069378" cy="92999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441" name="png-ozo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11" y="2208020"/>
            <a:ext cx="15069377" cy="92999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7526878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Writing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Writing</a:t>
            </a:r>
          </a:p>
        </p:txBody>
      </p:sp>
      <p:pic>
        <p:nvPicPr>
          <p:cNvPr id="44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48" name="readr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readr functions</a:t>
            </a:r>
          </a:p>
        </p:txBody>
      </p:sp>
      <p:graphicFrame>
        <p:nvGraphicFramePr>
          <p:cNvPr id="449" name="Table"/>
          <p:cNvGraphicFramePr/>
          <p:nvPr>
            <p:extLst>
              <p:ext uri="{D42A27DB-BD31-4B8C-83A1-F6EECF244321}">
                <p14:modId xmlns:p14="http://schemas.microsoft.com/office/powerpoint/2010/main" val="2932186606"/>
              </p:ext>
            </p:extLst>
          </p:nvPr>
        </p:nvGraphicFramePr>
        <p:xfrm>
          <a:off x="3105509" y="2882730"/>
          <a:ext cx="17839394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952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7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9305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write_csv</a:t>
                      </a:r>
                      <a:r>
                        <a:rPr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Comma separated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write_excel_csv</a:t>
                      </a:r>
                      <a:r>
                        <a:rPr lang="en-US"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</a:t>
                      </a:r>
                      <a:r>
                        <a:rPr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CSV intended for opening in Excel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write_delim()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 delimited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write_file()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Single string, written as is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write_lines()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Vector of strings, one element per line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write_tsv()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Tab delimited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53" name="write_csv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write_csv()</a:t>
            </a:r>
          </a:p>
        </p:txBody>
      </p:sp>
      <p:sp>
        <p:nvSpPr>
          <p:cNvPr id="454" name="Saves data set as a csv on your computer."/>
          <p:cNvSpPr txBox="1"/>
          <p:nvPr/>
        </p:nvSpPr>
        <p:spPr>
          <a:xfrm>
            <a:off x="3835493" y="293036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Saves data set as a csv on your computer.</a:t>
            </a:r>
          </a:p>
        </p:txBody>
      </p:sp>
      <p:sp>
        <p:nvSpPr>
          <p:cNvPr id="455" name="Rectangle"/>
          <p:cNvSpPr/>
          <p:nvPr/>
        </p:nvSpPr>
        <p:spPr>
          <a:xfrm>
            <a:off x="3886546" y="4769801"/>
            <a:ext cx="17652654" cy="27567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6" name="write_csv(nimbus, file = &quot;nimbus2.csv&quot;)"/>
          <p:cNvSpPr txBox="1"/>
          <p:nvPr/>
        </p:nvSpPr>
        <p:spPr>
          <a:xfrm>
            <a:off x="4030104" y="5139778"/>
            <a:ext cx="171026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write_csv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file = 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.csv")</a:t>
            </a:r>
          </a:p>
        </p:txBody>
      </p:sp>
      <p:sp>
        <p:nvSpPr>
          <p:cNvPr id="457" name="Table to save"/>
          <p:cNvSpPr/>
          <p:nvPr/>
        </p:nvSpPr>
        <p:spPr>
          <a:xfrm>
            <a:off x="3889133" y="6249223"/>
            <a:ext cx="4513660" cy="5065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44" y="0"/>
                </a:moveTo>
                <a:lnTo>
                  <a:pt x="19161" y="8062"/>
                </a:lnTo>
                <a:lnTo>
                  <a:pt x="2068" y="8062"/>
                </a:lnTo>
                <a:cubicBezTo>
                  <a:pt x="926" y="8062"/>
                  <a:pt x="0" y="8887"/>
                  <a:pt x="0" y="9905"/>
                </a:cubicBezTo>
                <a:lnTo>
                  <a:pt x="0" y="19757"/>
                </a:lnTo>
                <a:cubicBezTo>
                  <a:pt x="0" y="20775"/>
                  <a:pt x="926" y="21600"/>
                  <a:pt x="2068" y="21600"/>
                </a:cubicBezTo>
                <a:lnTo>
                  <a:pt x="19532" y="21600"/>
                </a:lnTo>
                <a:cubicBezTo>
                  <a:pt x="20674" y="21600"/>
                  <a:pt x="21600" y="20775"/>
                  <a:pt x="21600" y="19757"/>
                </a:cubicBezTo>
                <a:lnTo>
                  <a:pt x="21600" y="9905"/>
                </a:lnTo>
                <a:cubicBezTo>
                  <a:pt x="21600" y="9154"/>
                  <a:pt x="21095" y="8512"/>
                  <a:pt x="20373" y="8224"/>
                </a:cubicBezTo>
                <a:lnTo>
                  <a:pt x="20844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Table to save</a:t>
            </a:r>
          </a:p>
        </p:txBody>
      </p:sp>
      <p:sp>
        <p:nvSpPr>
          <p:cNvPr id="458" name="file…"/>
          <p:cNvSpPr/>
          <p:nvPr/>
        </p:nvSpPr>
        <p:spPr>
          <a:xfrm>
            <a:off x="8527701" y="6246048"/>
            <a:ext cx="5826523" cy="5068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67" y="0"/>
                </a:moveTo>
                <a:lnTo>
                  <a:pt x="19539" y="8070"/>
                </a:lnTo>
                <a:lnTo>
                  <a:pt x="1602" y="8070"/>
                </a:lnTo>
                <a:cubicBezTo>
                  <a:pt x="717" y="8070"/>
                  <a:pt x="0" y="8895"/>
                  <a:pt x="0" y="9912"/>
                </a:cubicBezTo>
                <a:lnTo>
                  <a:pt x="0" y="19758"/>
                </a:lnTo>
                <a:cubicBezTo>
                  <a:pt x="0" y="20775"/>
                  <a:pt x="717" y="21600"/>
                  <a:pt x="1602" y="21600"/>
                </a:cubicBezTo>
                <a:lnTo>
                  <a:pt x="19998" y="21600"/>
                </a:lnTo>
                <a:cubicBezTo>
                  <a:pt x="20883" y="21600"/>
                  <a:pt x="21600" y="20775"/>
                  <a:pt x="21600" y="19758"/>
                </a:cubicBezTo>
                <a:lnTo>
                  <a:pt x="21600" y="9912"/>
                </a:lnTo>
                <a:cubicBezTo>
                  <a:pt x="21600" y="9092"/>
                  <a:pt x="21131" y="8405"/>
                  <a:pt x="20486" y="8167"/>
                </a:cubicBezTo>
                <a:lnTo>
                  <a:pt x="20067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file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path to save at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66" name="Other types of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Other types of data</a:t>
            </a:r>
          </a:p>
        </p:txBody>
      </p:sp>
      <p:graphicFrame>
        <p:nvGraphicFramePr>
          <p:cNvPr id="467" name="Table"/>
          <p:cNvGraphicFramePr/>
          <p:nvPr>
            <p:extLst>
              <p:ext uri="{D42A27DB-BD31-4B8C-83A1-F6EECF244321}">
                <p14:modId xmlns:p14="http://schemas.microsoft.com/office/powerpoint/2010/main" val="1234549548"/>
              </p:ext>
            </p:extLst>
          </p:nvPr>
        </p:nvGraphicFramePr>
        <p:xfrm>
          <a:off x="5511800" y="2210037"/>
          <a:ext cx="14147321" cy="11293499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514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3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827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package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accesses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haven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SPSS, Stata, and SAS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readxl</a:t>
                      </a:r>
                      <a:endParaRPr sz="50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excel files (.</a:t>
                      </a:r>
                      <a:r>
                        <a:rPr sz="50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xls</a:t>
                      </a:r>
                      <a:r>
                        <a:rPr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, .xlsx)</a:t>
                      </a:r>
                      <a:endParaRPr lang="en-GB" sz="50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lnSpc>
                          <a:spcPct val="150000"/>
                        </a:lnSpc>
                        <a:defRPr sz="1800"/>
                      </a:pPr>
                      <a:r>
                        <a:rPr lang="en-GB" sz="50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openxlsx</a:t>
                      </a:r>
                      <a:endParaRPr lang="en-GB" sz="50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825500" algn="l" defTabSz="914400">
                        <a:lnSpc>
                          <a:spcPct val="150000"/>
                        </a:lnSpc>
                        <a:defRPr sz="1800"/>
                      </a:pPr>
                      <a:r>
                        <a:rPr lang="en-GB"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</a:t>
                      </a:r>
                      <a:r>
                        <a:rPr sz="50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sonlite</a:t>
                      </a:r>
                      <a:endParaRPr sz="50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lnSpc>
                          <a:spcPct val="150000"/>
                        </a:lnSpc>
                        <a:defRPr sz="1800"/>
                      </a:pPr>
                      <a:r>
                        <a:rPr lang="en-GB"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 excel files</a:t>
                      </a:r>
                    </a:p>
                    <a:p>
                      <a:pPr indent="889000" algn="l" defTabSz="914400">
                        <a:lnSpc>
                          <a:spcPct val="150000"/>
                        </a:lnSpc>
                        <a:defRPr sz="1800"/>
                      </a:pPr>
                      <a:r>
                        <a:rPr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json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xml2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xml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httr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web API’s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rvest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web pages (web scraping)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DBI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databases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sparklyr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loaded into spark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aphicFrame>
        <p:nvGraphicFramePr>
          <p:cNvPr id="122" name="Table"/>
          <p:cNvGraphicFramePr/>
          <p:nvPr>
            <p:extLst/>
          </p:nvPr>
        </p:nvGraphicFramePr>
        <p:xfrm>
          <a:off x="3477768" y="0"/>
          <a:ext cx="17428464" cy="13589566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8879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9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Introduction and Visualize Data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Transforming (</a:t>
                      </a:r>
                      <a:r>
                        <a:rPr lang="en-GB" sz="32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subsetting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Importing and reshaping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462026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Types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: strings, factors, date-times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6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744957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Iteration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&amp; Modelling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81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824132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Reproducible reporting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30568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Open 04-Import-Data.Rmd"/>
          <p:cNvSpPr txBox="1">
            <a:spLocks noGrp="1"/>
          </p:cNvSpPr>
          <p:nvPr>
            <p:ph type="body" sz="half" idx="4294967295"/>
          </p:nvPr>
        </p:nvSpPr>
        <p:spPr>
          <a:xfrm>
            <a:off x="6930529" y="3021307"/>
            <a:ext cx="10522943" cy="658118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04-Import-Data.Rmd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44" name="Import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</a:t>
            </a:r>
          </a:p>
        </p:txBody>
      </p:sp>
      <p:sp>
        <p:nvSpPr>
          <p:cNvPr id="245" name="Tidy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</a:t>
            </a:r>
          </a:p>
        </p:txBody>
      </p:sp>
      <p:sp>
        <p:nvSpPr>
          <p:cNvPr id="246" name="Visualize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</a:t>
            </a:r>
          </a:p>
        </p:txBody>
      </p:sp>
      <p:sp>
        <p:nvSpPr>
          <p:cNvPr id="247" name="Transform"/>
          <p:cNvSpPr txBox="1"/>
          <p:nvPr/>
        </p:nvSpPr>
        <p:spPr>
          <a:xfrm>
            <a:off x="8603245" y="7716815"/>
            <a:ext cx="3749943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Transform</a:t>
            </a:r>
          </a:p>
        </p:txBody>
      </p:sp>
      <p:sp>
        <p:nvSpPr>
          <p:cNvPr id="248" name="Model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</a:t>
            </a:r>
          </a:p>
        </p:txBody>
      </p:sp>
      <p:sp>
        <p:nvSpPr>
          <p:cNvPr id="249" name="Communicate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Communicate</a:t>
            </a:r>
          </a:p>
        </p:txBody>
      </p:sp>
      <p:sp>
        <p:nvSpPr>
          <p:cNvPr id="250" name="Line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1" name="Line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2" name="Line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3" name="Line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4" name="Line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5" name="Line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6" name="Rounded Rectangle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7" name="Program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Program</a:t>
            </a:r>
          </a:p>
        </p:txBody>
      </p:sp>
      <p:sp>
        <p:nvSpPr>
          <p:cNvPr id="258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Importing Data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Importing Data</a:t>
            </a:r>
          </a:p>
        </p:txBody>
      </p:sp>
      <p:pic>
        <p:nvPicPr>
          <p:cNvPr id="26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142" y="4473540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6" name="read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readr</a:t>
            </a:r>
          </a:p>
        </p:txBody>
      </p:sp>
      <p:sp>
        <p:nvSpPr>
          <p:cNvPr id="267" name="Simple, consistent functions for working with strings."/>
          <p:cNvSpPr txBox="1"/>
          <p:nvPr/>
        </p:nvSpPr>
        <p:spPr>
          <a:xfrm>
            <a:off x="7830596" y="4312502"/>
            <a:ext cx="1307266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Simple, consistent functions for working with strings.</a:t>
            </a:r>
          </a:p>
        </p:txBody>
      </p:sp>
      <p:sp>
        <p:nvSpPr>
          <p:cNvPr id="268" name="Rectangle"/>
          <p:cNvSpPr/>
          <p:nvPr/>
        </p:nvSpPr>
        <p:spPr>
          <a:xfrm>
            <a:off x="7836946" y="6841704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9" name="# install.packages(&quot;tidyverse&quot;)…"/>
          <p:cNvSpPr txBox="1"/>
          <p:nvPr/>
        </p:nvSpPr>
        <p:spPr>
          <a:xfrm>
            <a:off x="8201666" y="7173582"/>
            <a:ext cx="13276432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1276</Words>
  <Application>Microsoft Office PowerPoint</Application>
  <PresentationFormat>Custom</PresentationFormat>
  <Paragraphs>283</Paragraphs>
  <Slides>36</Slides>
  <Notes>1</Notes>
  <HiddenSlides>1</HiddenSlides>
  <MMClips>3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Arial</vt:lpstr>
      <vt:lpstr>Courier New</vt:lpstr>
      <vt:lpstr>FontAwesome</vt:lpstr>
      <vt:lpstr>Gill Sans</vt:lpstr>
      <vt:lpstr>Gill Sans Light</vt:lpstr>
      <vt:lpstr>Helvetica Neue</vt:lpstr>
      <vt:lpstr>Lucida Grande</vt:lpstr>
      <vt:lpstr>Marker Felt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</vt:lpstr>
      <vt:lpstr>Your Turn 1</vt:lpstr>
      <vt:lpstr>Parsing</vt:lpstr>
      <vt:lpstr>PowerPoint Presentation</vt:lpstr>
      <vt:lpstr>PowerPoint Presentation</vt:lpstr>
      <vt:lpstr>Your Turn</vt:lpstr>
      <vt:lpstr>Your Turn</vt:lpstr>
      <vt:lpstr>Quiz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Writing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22</cp:revision>
  <dcterms:modified xsi:type="dcterms:W3CDTF">2019-12-17T11:29:53Z</dcterms:modified>
</cp:coreProperties>
</file>